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0" r:id="rId1"/>
  </p:sldMasterIdLst>
  <p:notesMasterIdLst>
    <p:notesMasterId r:id="rId5"/>
  </p:notesMasterIdLst>
  <p:handoutMasterIdLst>
    <p:handoutMasterId r:id="rId6"/>
  </p:handoutMasterIdLst>
  <p:sldIdLst>
    <p:sldId id="260" r:id="rId2"/>
    <p:sldId id="283" r:id="rId3"/>
    <p:sldId id="284" r:id="rId4"/>
  </p:sldIdLst>
  <p:sldSz cx="9906000" cy="6858000" type="A4"/>
  <p:notesSz cx="6735763" cy="9866313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alibri"/>
        <a:ea typeface="굴림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alibri"/>
        <a:ea typeface="굴림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alibri"/>
        <a:ea typeface="굴림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alibri"/>
        <a:ea typeface="굴림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sz="2000" b="1" kern="1200">
        <a:solidFill>
          <a:schemeClr val="tx1"/>
        </a:solidFill>
        <a:latin typeface="Calibri"/>
        <a:ea typeface="굴림"/>
        <a:cs typeface="+mn-cs"/>
      </a:defRPr>
    </a:lvl5pPr>
    <a:lvl6pPr marL="2286000" algn="l" defTabSz="914400" rtl="0" eaLnBrk="1" latinLnBrk="1" hangingPunct="1">
      <a:defRPr sz="2000" b="1" kern="1200">
        <a:solidFill>
          <a:schemeClr val="tx1"/>
        </a:solidFill>
        <a:latin typeface="Calibri"/>
        <a:ea typeface="굴림"/>
        <a:cs typeface="+mn-cs"/>
      </a:defRPr>
    </a:lvl6pPr>
    <a:lvl7pPr marL="2743200" algn="l" defTabSz="914400" rtl="0" eaLnBrk="1" latinLnBrk="1" hangingPunct="1">
      <a:defRPr sz="2000" b="1" kern="1200">
        <a:solidFill>
          <a:schemeClr val="tx1"/>
        </a:solidFill>
        <a:latin typeface="Calibri"/>
        <a:ea typeface="굴림"/>
        <a:cs typeface="+mn-cs"/>
      </a:defRPr>
    </a:lvl7pPr>
    <a:lvl8pPr marL="3200400" algn="l" defTabSz="914400" rtl="0" eaLnBrk="1" latinLnBrk="1" hangingPunct="1">
      <a:defRPr sz="2000" b="1" kern="1200">
        <a:solidFill>
          <a:schemeClr val="tx1"/>
        </a:solidFill>
        <a:latin typeface="Calibri"/>
        <a:ea typeface="굴림"/>
        <a:cs typeface="+mn-cs"/>
      </a:defRPr>
    </a:lvl8pPr>
    <a:lvl9pPr marL="3657600" algn="l" defTabSz="914400" rtl="0" eaLnBrk="1" latinLnBrk="1" hangingPunct="1">
      <a:defRPr sz="2000" b="1" kern="1200">
        <a:solidFill>
          <a:schemeClr val="tx1"/>
        </a:solidFill>
        <a:latin typeface="Calibri"/>
        <a:ea typeface="굴림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49">
          <p15:clr>
            <a:srgbClr val="A4A3A4"/>
          </p15:clr>
        </p15:guide>
        <p15:guide id="2" pos="2320">
          <p15:clr>
            <a:srgbClr val="A4A3A4"/>
          </p15:clr>
        </p15:guide>
        <p15:guide id="3" pos="3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6" userDrawn="1">
          <p15:clr>
            <a:srgbClr val="A4A3A4"/>
          </p15:clr>
        </p15:guide>
        <p15:guide id="2" pos="212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806"/>
    <p:restoredTop sz="57441"/>
  </p:normalViewPr>
  <p:slideViewPr>
    <p:cSldViewPr showGuides="1">
      <p:cViewPr varScale="1">
        <p:scale>
          <a:sx n="116" d="100"/>
          <a:sy n="116" d="100"/>
        </p:scale>
        <p:origin x="1692" y="108"/>
      </p:cViewPr>
      <p:guideLst>
        <p:guide orient="horz" pos="549"/>
        <p:guide pos="2320"/>
        <p:guide pos="36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466" y="-120"/>
      </p:cViewPr>
      <p:guideLst>
        <p:guide orient="horz" pos="3106"/>
        <p:guide pos="2121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9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t" anchorCtr="0">
            <a:prstTxWarp prst="textNoShape">
              <a:avLst/>
            </a:prstTxWarp>
          </a:bodyPr>
          <a:lstStyle>
            <a:lvl1pPr latinLnBrk="0">
              <a:defRPr sz="1100" b="0">
                <a:ea typeface="굴림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4140" y="9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t" anchorCtr="0">
            <a:prstTxWarp prst="textNoShape">
              <a:avLst/>
            </a:prstTxWarp>
          </a:bodyPr>
          <a:lstStyle>
            <a:lvl1pPr algn="r" latinLnBrk="0">
              <a:defRPr sz="1100" b="0">
                <a:ea typeface="굴림"/>
              </a:defRPr>
            </a:lvl1pPr>
          </a:lstStyle>
          <a:p>
            <a:pPr>
              <a:defRPr/>
            </a:pPr>
            <a:fld id="{5A053F01-C781-475D-BFF2-62EA8C76F843}" type="datetime1">
              <a:rPr lang="ko-KR" altLang="en-US"/>
              <a:pPr>
                <a:defRPr/>
              </a:pPr>
              <a:t>2020-08-20</a:t>
            </a:fld>
            <a:endParaRPr lang="en-US" altLang="ko-K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5" y="9369875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b" anchorCtr="0">
            <a:prstTxWarp prst="textNoShape">
              <a:avLst/>
            </a:prstTxWarp>
          </a:bodyPr>
          <a:lstStyle>
            <a:lvl1pPr latinLnBrk="0">
              <a:defRPr sz="1100" b="0">
                <a:ea typeface="굴림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4140" y="9369875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b" anchorCtr="0">
            <a:prstTxWarp prst="textNoShape">
              <a:avLst/>
            </a:prstTxWarp>
          </a:bodyPr>
          <a:lstStyle>
            <a:lvl1pPr algn="r" latinLnBrk="0">
              <a:defRPr sz="1100" b="0">
                <a:ea typeface="굴림"/>
              </a:defRPr>
            </a:lvl1pPr>
          </a:lstStyle>
          <a:p>
            <a:pPr>
              <a:defRPr/>
            </a:pPr>
            <a:fld id="{5E1CB988-A2AD-4079-91E3-2732CD6CB2F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94242577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5" y="9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t" anchorCtr="0">
            <a:prstTxWarp prst="textNoShape">
              <a:avLst/>
            </a:prstTxWarp>
          </a:bodyPr>
          <a:lstStyle>
            <a:lvl1pPr latinLnBrk="0">
              <a:defRPr sz="1100" b="0">
                <a:ea typeface="굴림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140" y="9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t" anchorCtr="0">
            <a:prstTxWarp prst="textNoShape">
              <a:avLst/>
            </a:prstTxWarp>
          </a:bodyPr>
          <a:lstStyle>
            <a:lvl1pPr algn="r" latinLnBrk="0">
              <a:defRPr sz="1100" b="0">
                <a:ea typeface="굴림"/>
              </a:defRPr>
            </a:lvl1pPr>
          </a:lstStyle>
          <a:p>
            <a:pPr>
              <a:defRPr/>
            </a:pPr>
            <a:fld id="{D109CA40-0C24-4C62-A3CE-017ED62698D3}" type="datetime1">
              <a:rPr lang="ko-KR" altLang="en-US"/>
              <a:pPr>
                <a:defRPr/>
              </a:pPr>
              <a:t>2020-08-20</a:t>
            </a:fld>
            <a:endParaRPr lang="en-US" altLang="ko-KR"/>
          </a:p>
        </p:txBody>
      </p:sp>
      <p:sp>
        <p:nvSpPr>
          <p:cNvPr id="4" name="Slide Image Placeholder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695325" y="736600"/>
            <a:ext cx="5346700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869" tIns="44935" rIns="89869" bIns="44935" anchor="ctr"/>
          <a:lstStyle/>
          <a:p>
            <a:pPr lvl="0"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4824" y="4687284"/>
            <a:ext cx="5386123" cy="4441407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t" anchorCtr="0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5" y="9369875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b" anchorCtr="0">
            <a:prstTxWarp prst="textNoShape">
              <a:avLst/>
            </a:prstTxWarp>
          </a:bodyPr>
          <a:lstStyle>
            <a:lvl1pPr latinLnBrk="0">
              <a:defRPr sz="1100" b="0">
                <a:ea typeface="굴림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140" y="9369875"/>
            <a:ext cx="2920074" cy="494882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89855" tIns="44927" rIns="89855" bIns="44927" anchor="b" anchorCtr="0">
            <a:prstTxWarp prst="textNoShape">
              <a:avLst/>
            </a:prstTxWarp>
          </a:bodyPr>
          <a:lstStyle>
            <a:lvl1pPr algn="r" latinLnBrk="0">
              <a:defRPr sz="1100" b="0">
                <a:ea typeface="굴림"/>
              </a:defRPr>
            </a:lvl1pPr>
          </a:lstStyle>
          <a:p>
            <a:pPr>
              <a:defRPr/>
            </a:pPr>
            <a:fld id="{348E584F-FB45-4FC0-A2E9-9E0F631A4CA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6454654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1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1232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defRPr/>
            </a:pPr>
            <a:endParaRPr lang="ko-KR" altLang="en-US">
              <a:ea typeface="굴림"/>
            </a:endParaRPr>
          </a:p>
        </p:txBody>
      </p:sp>
    </p:spTree>
    <p:extLst>
      <p:ext uri="{BB962C8B-B14F-4D97-AF65-F5344CB8AC3E}">
        <p14:creationId xmlns:p14="http://schemas.microsoft.com/office/powerpoint/2010/main" val="2592440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1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1232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defRPr/>
            </a:pPr>
            <a:endParaRPr lang="ko-KR" altLang="en-US">
              <a:ea typeface="굴림"/>
            </a:endParaRPr>
          </a:p>
        </p:txBody>
      </p:sp>
    </p:spTree>
    <p:extLst>
      <p:ext uri="{BB962C8B-B14F-4D97-AF65-F5344CB8AC3E}">
        <p14:creationId xmlns:p14="http://schemas.microsoft.com/office/powerpoint/2010/main" val="37538316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1" name="Rectangle 2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solidFill>
              <a:srgbClr val="000000"/>
            </a:solidFill>
            <a:miter/>
          </a:ln>
        </p:spPr>
      </p:sp>
      <p:sp>
        <p:nvSpPr>
          <p:cNvPr id="312322" name="Rectangle 3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defRPr/>
            </a:pPr>
            <a:endParaRPr lang="ko-KR" altLang="en-US">
              <a:ea typeface="굴림"/>
            </a:endParaRPr>
          </a:p>
        </p:txBody>
      </p:sp>
    </p:spTree>
    <p:extLst>
      <p:ext uri="{BB962C8B-B14F-4D97-AF65-F5344CB8AC3E}">
        <p14:creationId xmlns:p14="http://schemas.microsoft.com/office/powerpoint/2010/main" val="7939150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226" name="Title Placeholder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>
            <a:lvl1pPr algn="ctr">
              <a:defRPr smtClean="0"/>
            </a:lvl1pPr>
          </a:lstStyle>
          <a:p>
            <a:r>
              <a:rPr lang="en-US" altLang="ko-KR"/>
              <a:t>Click to edit Master title style</a:t>
            </a:r>
          </a:p>
        </p:txBody>
      </p:sp>
      <p:sp>
        <p:nvSpPr>
          <p:cNvPr id="564227" name="Text Placeholder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algn="ctr">
              <a:defRPr smtClean="0"/>
            </a:lvl1pPr>
          </a:lstStyle>
          <a:p>
            <a:r>
              <a:rPr lang="en-US" altLang="ko-KR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95300" y="6245225"/>
            <a:ext cx="2311400" cy="4762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latinLnBrk="0">
              <a:defRPr sz="1200" b="0">
                <a:solidFill>
                  <a:srgbClr val="898989"/>
                </a:solidFill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84550" y="6245225"/>
            <a:ext cx="3136900" cy="476250"/>
          </a:xfrm>
        </p:spPr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99300" y="6245225"/>
            <a:ext cx="23114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909E2-D8EA-46FE-89FD-96D16029E86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6EA03B-5F14-4EA3-94D9-ACC4E0D0895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/>
          </a:bodyPr>
          <a:lstStyle>
            <a:lvl1pPr algn="l">
              <a:defRPr sz="3200" b="1" u="none"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>
            <a:lvl1pPr>
              <a:defRPr sz="2800" b="1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8030E-D082-4993-AE90-3DB8131BFA1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C85EC-A035-401B-BA81-329A2E84F374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684E5C-C0F2-477B-BE99-9E5339D564D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비교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674C0-3CAC-4650-A97C-03D65A4D1A6F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EB2BB-5E03-4A71-9918-56F95FA76D0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56E44-330A-449A-9F40-35F0A192BB0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내용 및 설명" type="objTx" preserve="1">
  <p:cSld name="내용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D58801-8257-46D3-AC2C-C3B98D93C5F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188EB2-0F7C-41B4-B441-2430E7CE3CE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제목 및 세로 본문" type="vertTx" preserve="1">
  <p:cSld name="제목 및 세로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68B242-9521-48A8-8805-1F3D5B31C09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</a:p>
          <a:p>
            <a:pPr lvl="1">
              <a:defRPr/>
            </a:pPr>
            <a:r>
              <a:rPr lang="en-US"/>
              <a:t>Second level</a:t>
            </a:r>
          </a:p>
          <a:p>
            <a:pPr lvl="2">
              <a:defRPr/>
            </a:pPr>
            <a:r>
              <a:rPr lang="en-US"/>
              <a:t>Third level</a:t>
            </a:r>
          </a:p>
          <a:p>
            <a:pPr lvl="3">
              <a:defRPr/>
            </a:pPr>
            <a:r>
              <a:rPr lang="en-US"/>
              <a:t>Fourth level</a:t>
            </a:r>
          </a:p>
          <a:p>
            <a:pPr lvl="4">
              <a:defRPr/>
            </a:pPr>
            <a:r>
              <a:rPr lang="en-US"/>
              <a:t>Fifth level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B915A-51F9-4C7B-86AC-A90928473F57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제목, 텍스트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5925" y="228600"/>
            <a:ext cx="9080500" cy="793750"/>
          </a:xfrm>
        </p:spPr>
        <p:txBody>
          <a:bodyPr/>
          <a:lstStyle>
            <a:lvl1pPr>
              <a:defRPr sz="2200">
                <a:latin typeface="+mj-ea"/>
                <a:ea typeface="+mj-ea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12750" y="1143000"/>
            <a:ext cx="4464050" cy="5181600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29200" y="1143000"/>
            <a:ext cx="4464050" cy="2514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29200" y="3810000"/>
            <a:ext cx="4464050" cy="2514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7046" y="6617481"/>
            <a:ext cx="3098800" cy="234950"/>
          </a:xfrm>
        </p:spPr>
        <p:txBody>
          <a:bodyPr lIns="0"/>
          <a:lstStyle>
            <a:lvl1pPr algn="l">
              <a:defRPr sz="700"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8E513-80B1-4D63-9E5D-3E457D68EADA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제목, 텍스트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5925" y="228600"/>
            <a:ext cx="9080500" cy="79375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12750" y="1143000"/>
            <a:ext cx="4464050" cy="5181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9200" y="1143000"/>
            <a:ext cx="4464050" cy="51816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ABECC-C55B-47FF-A12E-97D44B0411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15925" y="228600"/>
            <a:ext cx="9080500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12750" y="1143000"/>
            <a:ext cx="90805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60320" y="6623050"/>
            <a:ext cx="3098800" cy="23495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latinLnBrk="0">
              <a:defRPr sz="900" b="0">
                <a:solidFill>
                  <a:srgbClr val="898989"/>
                </a:solidFill>
                <a:latin typeface="+mj-ea"/>
                <a:ea typeface="+mj-ea"/>
              </a:defRPr>
            </a:lvl1pPr>
          </a:lstStyle>
          <a:p>
            <a:pPr>
              <a:defRPr/>
            </a:pPr>
            <a:r>
              <a:rPr lang="en-US" altLang="ko-KR" dirty="0"/>
              <a:t>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94600" y="6629400"/>
            <a:ext cx="2311400" cy="2000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latinLnBrk="0">
              <a:defRPr sz="1200" b="1">
                <a:solidFill>
                  <a:srgbClr val="898989"/>
                </a:solidFill>
                <a:ea typeface="굴림" pitchFamily="50" charset="-127"/>
              </a:defRPr>
            </a:lvl1pPr>
          </a:lstStyle>
          <a:p>
            <a:pPr>
              <a:defRPr/>
            </a:pPr>
            <a:fld id="{C03CFA0A-980B-4DE4-89E0-DF9E4591703D}" type="slidenum">
              <a:rPr lang="ko-KR" altLang="en-US" smtClean="0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3" r:id="rId2"/>
    <p:sldLayoutId id="2147483662" r:id="rId3"/>
    <p:sldLayoutId id="2147483661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54" r:id="rId11"/>
    <p:sldLayoutId id="2147483653" r:id="rId12"/>
    <p:sldLayoutId id="2147483652" r:id="rId13"/>
    <p:sldLayoutId id="2147483651" r:id="rId14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rgbClr val="043A2A"/>
          </a:solidFill>
          <a:latin typeface="돋움" pitchFamily="50" charset="-127"/>
          <a:ea typeface="돋움" pitchFamily="50" charset="-127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43A2A"/>
          </a:solidFill>
          <a:latin typeface="돋움" pitchFamily="50" charset="-127"/>
          <a:ea typeface="돋움" pitchFamily="50" charset="-127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43A2A"/>
          </a:solidFill>
          <a:latin typeface="돋움" pitchFamily="50" charset="-127"/>
          <a:ea typeface="돋움" pitchFamily="50" charset="-127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43A2A"/>
          </a:solidFill>
          <a:latin typeface="돋움" pitchFamily="50" charset="-127"/>
          <a:ea typeface="돋움" pitchFamily="50" charset="-127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rgbClr val="043A2A"/>
          </a:solidFill>
          <a:latin typeface="돋움" pitchFamily="50" charset="-127"/>
          <a:ea typeface="돋움" pitchFamily="50" charset="-127"/>
        </a:defRPr>
      </a:lvl5pPr>
      <a:lvl6pPr marL="457200" algn="l" rtl="0" fontAlgn="base">
        <a:spcBef>
          <a:spcPct val="0"/>
        </a:spcBef>
        <a:spcAft>
          <a:spcPct val="0"/>
        </a:spcAft>
        <a:defRPr b="1">
          <a:solidFill>
            <a:srgbClr val="043A2A"/>
          </a:solidFill>
          <a:latin typeface="돋움" pitchFamily="50" charset="-127"/>
          <a:ea typeface="돋움" pitchFamily="50" charset="-127"/>
        </a:defRPr>
      </a:lvl6pPr>
      <a:lvl7pPr marL="914400" algn="l" rtl="0" fontAlgn="base">
        <a:spcBef>
          <a:spcPct val="0"/>
        </a:spcBef>
        <a:spcAft>
          <a:spcPct val="0"/>
        </a:spcAft>
        <a:defRPr b="1">
          <a:solidFill>
            <a:srgbClr val="043A2A"/>
          </a:solidFill>
          <a:latin typeface="돋움" pitchFamily="50" charset="-127"/>
          <a:ea typeface="돋움" pitchFamily="50" charset="-127"/>
        </a:defRPr>
      </a:lvl7pPr>
      <a:lvl8pPr marL="1371600" algn="l" rtl="0" fontAlgn="base">
        <a:spcBef>
          <a:spcPct val="0"/>
        </a:spcBef>
        <a:spcAft>
          <a:spcPct val="0"/>
        </a:spcAft>
        <a:defRPr b="1">
          <a:solidFill>
            <a:srgbClr val="043A2A"/>
          </a:solidFill>
          <a:latin typeface="돋움" pitchFamily="50" charset="-127"/>
          <a:ea typeface="돋움" pitchFamily="50" charset="-127"/>
        </a:defRPr>
      </a:lvl8pPr>
      <a:lvl9pPr marL="1828800" algn="l" rtl="0" fontAlgn="base">
        <a:spcBef>
          <a:spcPct val="0"/>
        </a:spcBef>
        <a:spcAft>
          <a:spcPct val="0"/>
        </a:spcAft>
        <a:defRPr b="1">
          <a:solidFill>
            <a:srgbClr val="043A2A"/>
          </a:solidFill>
          <a:latin typeface="돋움" pitchFamily="50" charset="-127"/>
          <a:ea typeface="돋움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b="1" kern="1200">
          <a:solidFill>
            <a:schemeClr val="tx1"/>
          </a:solidFill>
          <a:latin typeface="돋움" pitchFamily="50" charset="-127"/>
          <a:ea typeface="돋움" pitchFamily="50" charset="-127"/>
          <a:cs typeface="+mn-cs"/>
        </a:defRPr>
      </a:lvl1pPr>
      <a:lvl2pPr marL="571500" indent="-225425" algn="l" rtl="0" eaLnBrk="0" fontAlgn="base" hangingPunct="0">
        <a:spcBef>
          <a:spcPct val="20000"/>
        </a:spcBef>
        <a:spcAft>
          <a:spcPct val="0"/>
        </a:spcAft>
        <a:buFont typeface="Calibri" pitchFamily="34" charset="0"/>
        <a:buChar char="–"/>
        <a:defRPr sz="2800" kern="1200">
          <a:solidFill>
            <a:schemeClr val="tx1"/>
          </a:solidFill>
          <a:latin typeface="돋움" pitchFamily="50" charset="-127"/>
          <a:ea typeface="돋움" pitchFamily="50" charset="-127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chemeClr val="tx1"/>
          </a:solidFill>
          <a:latin typeface="돋움" pitchFamily="50" charset="-127"/>
          <a:ea typeface="돋움" pitchFamily="50" charset="-127"/>
          <a:cs typeface="+mn-cs"/>
        </a:defRPr>
      </a:lvl3pPr>
      <a:lvl4pPr marL="1320800" indent="-2921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돋움" pitchFamily="50" charset="-127"/>
          <a:ea typeface="돋움" pitchFamily="50" charset="-127"/>
          <a:cs typeface="+mn-cs"/>
        </a:defRPr>
      </a:lvl4pPr>
      <a:lvl5pPr marL="17145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돋움" pitchFamily="50" charset="-127"/>
          <a:ea typeface="돋움" pitchFamily="50" charset="-127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png"/><Relationship Id="rId5" Type="http://schemas.openxmlformats.org/officeDocument/2006/relationships/image" Target="../media/image6.png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직사각형 40"/>
          <p:cNvSpPr/>
          <p:nvPr/>
        </p:nvSpPr>
        <p:spPr>
          <a:xfrm>
            <a:off x="7156994" y="-3594"/>
            <a:ext cx="2754708" cy="686159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" name="직선 연결선 2"/>
          <p:cNvCxnSpPr/>
          <p:nvPr/>
        </p:nvCxnSpPr>
        <p:spPr>
          <a:xfrm>
            <a:off x="0" y="620688"/>
            <a:ext cx="990424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1362" name="TextBox 29"/>
          <p:cNvSpPr txBox="1"/>
          <p:nvPr/>
        </p:nvSpPr>
        <p:spPr>
          <a:xfrm>
            <a:off x="47235" y="675686"/>
            <a:ext cx="5453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dirty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❶</a:t>
            </a:r>
          </a:p>
        </p:txBody>
      </p:sp>
      <p:sp>
        <p:nvSpPr>
          <p:cNvPr id="311363" name="TextBox 30"/>
          <p:cNvSpPr txBox="1"/>
          <p:nvPr/>
        </p:nvSpPr>
        <p:spPr>
          <a:xfrm>
            <a:off x="43081" y="3751837"/>
            <a:ext cx="5453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dirty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❷</a:t>
            </a:r>
          </a:p>
        </p:txBody>
      </p:sp>
      <p:sp>
        <p:nvSpPr>
          <p:cNvPr id="33" name="오른쪽 화살표 7"/>
          <p:cNvSpPr/>
          <p:nvPr/>
        </p:nvSpPr>
        <p:spPr>
          <a:xfrm>
            <a:off x="2600734" y="2040538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34" name="Picture 2" descr="C:\Users\jwpark\Documents\카카오톡 받은 파일\KakaoTalk_20170217_131456715.jpg"/>
          <p:cNvPicPr>
            <a:picLocks noChangeAspect="1" noChangeArrowheads="1"/>
          </p:cNvPicPr>
          <p:nvPr/>
        </p:nvPicPr>
        <p:blipFill rotWithShape="1">
          <a:blip r:embed="rId3"/>
          <a:srcRect l="550" t="14561" b="20934"/>
          <a:stretch/>
        </p:blipFill>
        <p:spPr>
          <a:xfrm>
            <a:off x="5355441" y="1324996"/>
            <a:ext cx="1037732" cy="1196549"/>
          </a:xfrm>
          <a:prstGeom prst="rect">
            <a:avLst/>
          </a:prstGeom>
          <a:noFill/>
        </p:spPr>
      </p:pic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97214" y="3803845"/>
            <a:ext cx="1897583" cy="2934331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</p:pic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2868358" y="3791291"/>
            <a:ext cx="1857211" cy="29468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311350" name="모서리가 둥근 직사각형 6"/>
          <p:cNvSpPr/>
          <p:nvPr/>
        </p:nvSpPr>
        <p:spPr>
          <a:xfrm>
            <a:off x="1817404" y="6525344"/>
            <a:ext cx="504056" cy="212832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9" name="모서리가 둥근 직사각형 6"/>
          <p:cNvSpPr/>
          <p:nvPr/>
        </p:nvSpPr>
        <p:spPr>
          <a:xfrm>
            <a:off x="2910081" y="4149080"/>
            <a:ext cx="1758478" cy="1692188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cxnSp>
        <p:nvCxnSpPr>
          <p:cNvPr id="40" name="직선 연결선 39"/>
          <p:cNvCxnSpPr/>
          <p:nvPr/>
        </p:nvCxnSpPr>
        <p:spPr>
          <a:xfrm flipV="1">
            <a:off x="7156994" y="-3594"/>
            <a:ext cx="0" cy="6858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164745" y="1007147"/>
            <a:ext cx="27394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교내 </a:t>
            </a:r>
            <a:r>
              <a:rPr lang="ko-KR" altLang="en-US" sz="10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취업넷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사이트 접속 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☞ </a:t>
            </a:r>
            <a:r>
              <a:rPr lang="en-US" altLang="ko-KR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http://career.wsi.ac.kr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화면 중간의 </a:t>
            </a:r>
            <a:r>
              <a:rPr lang="ko-KR" altLang="en-US" sz="100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셀프면접</a:t>
            </a:r>
            <a:r>
              <a:rPr lang="ko-KR" altLang="en-US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아이콘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클릭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altLang="ko-KR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Android</a:t>
            </a:r>
            <a:r>
              <a:rPr lang="ko-KR" altLang="en-US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는 </a:t>
            </a:r>
            <a:r>
              <a:rPr lang="ko-KR" altLang="en-US" sz="10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구글스토어</a:t>
            </a:r>
            <a:r>
              <a:rPr lang="ko-KR" altLang="en-US" sz="10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를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통해 </a:t>
            </a:r>
            <a:r>
              <a:rPr lang="ko-KR" altLang="en-US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설치</a:t>
            </a: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IOS</a:t>
            </a:r>
            <a:r>
              <a:rPr lang="ko-KR" altLang="en-US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는 </a:t>
            </a:r>
            <a:r>
              <a:rPr lang="ko-KR" altLang="en-US" sz="10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앱마켓</a:t>
            </a:r>
            <a:r>
              <a:rPr lang="ko-KR" altLang="en-US" sz="10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을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통해 설치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dirty="0" err="1">
                <a:latin typeface="HY중고딕" panose="02030600000101010101" pitchFamily="18" charset="-127"/>
                <a:ea typeface="HY중고딕" panose="02030600000101010101" pitchFamily="18" charset="-127"/>
              </a:rPr>
              <a:t>셀프뷰</a:t>
            </a:r>
            <a:r>
              <a:rPr lang="ko-KR" altLang="en-US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0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App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실행</a:t>
            </a:r>
            <a:endParaRPr lang="ko-KR" altLang="en-US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3" name="TextBox 23">
            <a:extLst>
              <a:ext uri="{FF2B5EF4-FFF2-40B4-BE49-F238E27FC236}">
                <a16:creationId xmlns:a16="http://schemas.microsoft.com/office/drawing/2014/main" xmlns="" id="{DB941831-3392-4A53-A78E-B07A1D9DC01E}"/>
              </a:ext>
            </a:extLst>
          </p:cNvPr>
          <p:cNvSpPr txBox="1"/>
          <p:nvPr/>
        </p:nvSpPr>
        <p:spPr>
          <a:xfrm>
            <a:off x="5100607" y="2602069"/>
            <a:ext cx="152655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ko-KR" sz="11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‘</a:t>
            </a:r>
            <a:r>
              <a:rPr lang="ko-KR" altLang="en-US" sz="11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셀프뷰</a:t>
            </a:r>
            <a:r>
              <a:rPr lang="en-US" altLang="ko-KR" sz="11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’</a:t>
            </a:r>
          </a:p>
          <a:p>
            <a:pPr algn="ctr">
              <a:defRPr/>
            </a:pPr>
            <a:r>
              <a:rPr lang="ko-KR" altLang="en-US" sz="11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다운로드 및 설치</a:t>
            </a:r>
            <a:endParaRPr lang="ko-KR" altLang="en-US" sz="11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6"/>
          <a:srcRect t="-1" b="15321"/>
          <a:stretch/>
        </p:blipFill>
        <p:spPr>
          <a:xfrm>
            <a:off x="593436" y="782286"/>
            <a:ext cx="1905140" cy="285827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7"/>
          <a:srcRect b="16927"/>
          <a:stretch/>
        </p:blipFill>
        <p:spPr>
          <a:xfrm>
            <a:off x="2868359" y="776896"/>
            <a:ext cx="1857211" cy="2863667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45" name="모서리가 둥근 직사각형 6"/>
          <p:cNvSpPr/>
          <p:nvPr/>
        </p:nvSpPr>
        <p:spPr>
          <a:xfrm>
            <a:off x="871591" y="884108"/>
            <a:ext cx="1027517" cy="232319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7" name="모서리가 둥근 직사각형 6"/>
          <p:cNvSpPr/>
          <p:nvPr/>
        </p:nvSpPr>
        <p:spPr>
          <a:xfrm>
            <a:off x="3552435" y="1700808"/>
            <a:ext cx="492613" cy="423993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162767" y="716135"/>
            <a:ext cx="14269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HY중고딕" panose="02030600000101010101" pitchFamily="18" charset="-127"/>
                <a:ea typeface="HY중고딕" panose="02030600000101010101" pitchFamily="18" charset="-127"/>
              </a:rPr>
              <a:t>① </a:t>
            </a:r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전용 </a:t>
            </a:r>
            <a:r>
              <a:rPr lang="en-US" altLang="ko-KR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App </a:t>
            </a:r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설치 </a:t>
            </a:r>
            <a:endParaRPr lang="en-US" altLang="ko-KR" sz="12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56" name="그림 5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5094468" y="3791290"/>
            <a:ext cx="1846218" cy="294688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57" name="오른쪽 화살표 7"/>
          <p:cNvSpPr/>
          <p:nvPr/>
        </p:nvSpPr>
        <p:spPr>
          <a:xfrm>
            <a:off x="4913325" y="2064153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8" name="오른쪽 화살표 7"/>
          <p:cNvSpPr/>
          <p:nvPr/>
        </p:nvSpPr>
        <p:spPr>
          <a:xfrm>
            <a:off x="2615714" y="5161862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9" name="오른쪽 화살표 7"/>
          <p:cNvSpPr/>
          <p:nvPr/>
        </p:nvSpPr>
        <p:spPr>
          <a:xfrm>
            <a:off x="4856314" y="5161862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0" name="모서리가 둥근 직사각형 6"/>
          <p:cNvSpPr/>
          <p:nvPr/>
        </p:nvSpPr>
        <p:spPr>
          <a:xfrm>
            <a:off x="5150301" y="4878941"/>
            <a:ext cx="1714502" cy="782307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185248" y="3789656"/>
            <a:ext cx="15392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② 회원가입 및 접속</a:t>
            </a:r>
            <a:endParaRPr lang="en-US" altLang="ko-KR" sz="12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172205" y="4153433"/>
            <a:ext cx="273949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App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실행 후 하단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‘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회원가입하기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’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클릭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소속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이름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이메일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비밀번호 입력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</a:t>
            </a:r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☞ 소속은 </a:t>
            </a:r>
            <a:r>
              <a:rPr lang="en-US" altLang="ko-KR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‘</a:t>
            </a:r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우송정보대학</a:t>
            </a:r>
            <a:r>
              <a:rPr lang="en-US" altLang="ko-KR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’</a:t>
            </a:r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선택</a:t>
            </a:r>
            <a:endParaRPr lang="en-US" altLang="ko-KR" sz="1000" b="0" dirty="0" smtClean="0">
              <a:solidFill>
                <a:schemeClr val="tx2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☞ 회원가입 시 </a:t>
            </a:r>
            <a:r>
              <a:rPr lang="en-US" altLang="ko-KR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‘</a:t>
            </a:r>
            <a:r>
              <a:rPr lang="ko-KR" altLang="en-US" sz="1000" b="0" dirty="0" err="1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이메일</a:t>
            </a:r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인증</a:t>
            </a:r>
            <a:r>
              <a:rPr lang="en-US" altLang="ko-KR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’</a:t>
            </a:r>
            <a:r>
              <a:rPr lang="ko-KR" altLang="en-US" sz="1000" b="0" dirty="0" smtClean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필요</a:t>
            </a:r>
            <a:endParaRPr lang="en-US" altLang="ko-KR" sz="1000" b="0" dirty="0" smtClean="0">
              <a:solidFill>
                <a:schemeClr val="tx2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소속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‘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우송정보대학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‘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선택 후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10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이메일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및 비밀번호 입력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로그인 클릭</a:t>
            </a:r>
            <a:endParaRPr lang="ko-KR" altLang="en-US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3" name="Rectangle 2"/>
          <p:cNvSpPr txBox="1">
            <a:spLocks/>
          </p:cNvSpPr>
          <p:nvPr/>
        </p:nvSpPr>
        <p:spPr bwMode="auto">
          <a:xfrm>
            <a:off x="7149244" y="0"/>
            <a:ext cx="2754998" cy="5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043A2A"/>
                </a:solidFill>
                <a:latin typeface="+mj-ea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latinLnBrk="0" hangingPunct="1">
              <a:defRPr/>
            </a:pPr>
            <a:r>
              <a:rPr lang="ko-KR" altLang="en-US" sz="1600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설명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172205" y="2711820"/>
            <a:ext cx="27320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※ </a:t>
            </a:r>
            <a:r>
              <a:rPr lang="ko-KR" altLang="en-US" sz="1000" b="0" dirty="0" err="1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구글스토어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및 </a:t>
            </a:r>
            <a:r>
              <a:rPr lang="ko-KR" altLang="en-US" sz="1000" b="0" dirty="0" err="1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앱마켓에서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＇</a:t>
            </a:r>
            <a:r>
              <a:rPr lang="ko-KR" altLang="en-US" sz="1000" b="0" dirty="0" err="1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셀프뷰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’</a:t>
            </a:r>
          </a:p>
          <a:p>
            <a:r>
              <a:rPr lang="en-US" altLang="ko-KR" sz="1000" b="0" dirty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검색을 통해서도 다운로드가 가능</a:t>
            </a:r>
            <a:endParaRPr lang="ko-KR" altLang="en-US" sz="1000" b="0" dirty="0">
              <a:solidFill>
                <a:srgbClr val="00206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-3594"/>
            <a:ext cx="71492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온라인 </a:t>
            </a:r>
            <a:r>
              <a:rPr lang="ko-KR" altLang="en-US" sz="1400" b="0" dirty="0" err="1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셀프</a:t>
            </a:r>
            <a:r>
              <a:rPr lang="ko-KR" altLang="en-US" sz="1400" b="0" dirty="0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면접 </a:t>
            </a:r>
            <a:r>
              <a:rPr lang="ko-KR" altLang="en-US" sz="1400" b="0" dirty="0" smtClean="0">
                <a:solidFill>
                  <a:schemeClr val="accent4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 매뉴얼</a:t>
            </a:r>
            <a:endParaRPr lang="en-US" altLang="ko-KR" sz="1400" b="0" dirty="0" smtClean="0">
              <a:solidFill>
                <a:schemeClr val="accent4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r>
              <a:rPr lang="ko-KR" altLang="en-US" b="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전용 </a:t>
            </a:r>
            <a:r>
              <a:rPr lang="en-US" altLang="ko-KR" b="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App </a:t>
            </a:r>
            <a:r>
              <a:rPr lang="ko-KR" altLang="en-US" b="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설치 및 회원가입</a:t>
            </a:r>
            <a:endParaRPr lang="ko-KR" altLang="en-US" b="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7171012" y="6345324"/>
            <a:ext cx="2748439" cy="4680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7221336" y="6466357"/>
            <a:ext cx="944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취업지원센터</a:t>
            </a:r>
            <a:endParaRPr lang="en-US" altLang="ko-KR" sz="100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8184884" y="6389915"/>
            <a:ext cx="1729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T.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042) 630-9683, 9681</a:t>
            </a:r>
          </a:p>
          <a:p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M.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wsjob@wsi.ac.kr       </a:t>
            </a: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5" descr="C:\Users\Jaeun\Desktop\인재\Screenshot_20170327-222528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39617" y="755906"/>
            <a:ext cx="1683775" cy="2946747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41" name="직사각형 40"/>
          <p:cNvSpPr/>
          <p:nvPr/>
        </p:nvSpPr>
        <p:spPr>
          <a:xfrm>
            <a:off x="7156994" y="-3594"/>
            <a:ext cx="2754708" cy="686159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1362" name="TextBox 29"/>
          <p:cNvSpPr txBox="1"/>
          <p:nvPr/>
        </p:nvSpPr>
        <p:spPr>
          <a:xfrm>
            <a:off x="92492" y="696810"/>
            <a:ext cx="5453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dirty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❶</a:t>
            </a:r>
          </a:p>
        </p:txBody>
      </p:sp>
      <p:sp>
        <p:nvSpPr>
          <p:cNvPr id="311363" name="TextBox 30"/>
          <p:cNvSpPr txBox="1"/>
          <p:nvPr/>
        </p:nvSpPr>
        <p:spPr>
          <a:xfrm>
            <a:off x="87496" y="3869959"/>
            <a:ext cx="5453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dirty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❷</a:t>
            </a:r>
          </a:p>
        </p:txBody>
      </p:sp>
      <p:sp>
        <p:nvSpPr>
          <p:cNvPr id="33" name="오른쪽 화살표 7"/>
          <p:cNvSpPr/>
          <p:nvPr/>
        </p:nvSpPr>
        <p:spPr>
          <a:xfrm>
            <a:off x="2609505" y="2083270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11350" name="모서리가 둥근 직사각형 6"/>
          <p:cNvSpPr/>
          <p:nvPr/>
        </p:nvSpPr>
        <p:spPr>
          <a:xfrm>
            <a:off x="2902773" y="6310666"/>
            <a:ext cx="504056" cy="212832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cxnSp>
        <p:nvCxnSpPr>
          <p:cNvPr id="40" name="직선 연결선 39"/>
          <p:cNvCxnSpPr/>
          <p:nvPr/>
        </p:nvCxnSpPr>
        <p:spPr>
          <a:xfrm flipV="1">
            <a:off x="7156994" y="-3594"/>
            <a:ext cx="0" cy="6858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164745" y="965088"/>
            <a:ext cx="2739497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면접과제 클릭 후 본인 학과 선택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화면 안내사항에 따라 모의면접 준비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질문을 듣고 답변 및 녹화 진행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☞ </a:t>
            </a:r>
            <a:r>
              <a:rPr lang="ko-KR" altLang="en-US" sz="9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소음이 적은 공간에서 화면이 흔들리지 </a:t>
            </a:r>
            <a:endParaRPr lang="en-US" altLang="ko-KR" sz="9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9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 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않도록 </a:t>
            </a:r>
            <a:r>
              <a:rPr lang="ko-KR" altLang="en-US" sz="9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잘 고정 후 진행</a:t>
            </a:r>
            <a:endParaRPr lang="en-US" altLang="ko-KR" sz="9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☞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질문 답변은 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10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초 이상 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60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초 미만 응답</a:t>
            </a:r>
            <a:endParaRPr lang="en-US" altLang="ko-KR" sz="9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☞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면접질문은 공통질문과 전공관련 질문으로</a:t>
            </a:r>
            <a:endParaRPr lang="en-US" altLang="ko-KR" sz="9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9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  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총 </a:t>
            </a:r>
            <a:r>
              <a:rPr lang="en-US" altLang="ko-KR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7</a:t>
            </a:r>
            <a:r>
              <a:rPr lang="ko-KR" altLang="en-US" sz="9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문항으로 구성</a:t>
            </a:r>
            <a:endParaRPr lang="en-US" altLang="ko-KR" sz="9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녹화 중 답변이 완료되면 다음 클릭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모든 답변 응답 후 결과 자동 제출</a:t>
            </a:r>
            <a:endParaRPr lang="ko-KR" altLang="en-US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5" name="모서리가 둥근 직사각형 6"/>
          <p:cNvSpPr/>
          <p:nvPr/>
        </p:nvSpPr>
        <p:spPr>
          <a:xfrm>
            <a:off x="704529" y="2369985"/>
            <a:ext cx="684076" cy="232319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162767" y="674076"/>
            <a:ext cx="13388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HY중고딕" panose="02030600000101010101" pitchFamily="18" charset="-127"/>
                <a:ea typeface="HY중고딕" panose="02030600000101010101" pitchFamily="18" charset="-127"/>
              </a:rPr>
              <a:t>① </a:t>
            </a:r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면접진행 응시</a:t>
            </a:r>
            <a:endParaRPr lang="en-US" altLang="ko-KR" sz="12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7" name="오른쪽 화살표 7"/>
          <p:cNvSpPr/>
          <p:nvPr/>
        </p:nvSpPr>
        <p:spPr>
          <a:xfrm>
            <a:off x="4809533" y="2083269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8" name="오른쪽 화살표 7"/>
          <p:cNvSpPr/>
          <p:nvPr/>
        </p:nvSpPr>
        <p:spPr>
          <a:xfrm>
            <a:off x="2614260" y="5063222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9" name="오른쪽 화살표 7"/>
          <p:cNvSpPr/>
          <p:nvPr/>
        </p:nvSpPr>
        <p:spPr>
          <a:xfrm>
            <a:off x="4805487" y="5063222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222304" y="3800866"/>
            <a:ext cx="168988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② 결과보기 및 피드백</a:t>
            </a:r>
            <a:endParaRPr lang="en-US" altLang="ko-KR" sz="12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181650" y="4077865"/>
            <a:ext cx="273379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연습결과 보기의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＇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피드백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&amp;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평가 요청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＇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을 통해 답변에 대한 평가와 피드백 가능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 자세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표정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목소리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답변 내용 등 종합적인 부분에 대해서 평가가 진행되며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필요 시 추가적인 상담 가능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더 보기 항목을 통해 녹화된 영상을 </a:t>
            </a:r>
            <a:r>
              <a:rPr lang="ko-KR" altLang="en-US" sz="10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이메일로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발송 가능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3" name="Rectangle 2"/>
          <p:cNvSpPr txBox="1">
            <a:spLocks/>
          </p:cNvSpPr>
          <p:nvPr/>
        </p:nvSpPr>
        <p:spPr bwMode="auto">
          <a:xfrm>
            <a:off x="7149244" y="0"/>
            <a:ext cx="2754998" cy="5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043A2A"/>
                </a:solidFill>
                <a:latin typeface="+mj-ea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latinLnBrk="0" hangingPunct="1">
              <a:defRPr/>
            </a:pPr>
            <a:r>
              <a:rPr lang="ko-KR" altLang="en-US" sz="1600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설명</a:t>
            </a: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b="27192"/>
          <a:stretch/>
        </p:blipFill>
        <p:spPr>
          <a:xfrm>
            <a:off x="2907905" y="749805"/>
            <a:ext cx="1682947" cy="295284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  <a:effectLst/>
        </p:spPr>
      </p:pic>
      <p:pic>
        <p:nvPicPr>
          <p:cNvPr id="35" name="Picture 9" descr="D:\노영섭과장\Dropbox\인핸스유\셀프뷰 앱 화면캡쳐-과제관리\크기변환\변환파일\abcd1면접진행.png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5115876" y="756683"/>
            <a:ext cx="1666664" cy="294597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/>
        </p:spPr>
      </p:pic>
      <p:grpSp>
        <p:nvGrpSpPr>
          <p:cNvPr id="44" name="그룹 43">
            <a:extLst>
              <a:ext uri="{FF2B5EF4-FFF2-40B4-BE49-F238E27FC236}">
                <a16:creationId xmlns:a16="http://schemas.microsoft.com/office/drawing/2014/main" xmlns="" id="{6444DA7B-E5BB-4F95-8EF0-7CD580E9727B}"/>
              </a:ext>
            </a:extLst>
          </p:cNvPr>
          <p:cNvGrpSpPr/>
          <p:nvPr/>
        </p:nvGrpSpPr>
        <p:grpSpPr>
          <a:xfrm>
            <a:off x="749594" y="3865663"/>
            <a:ext cx="1712291" cy="2835186"/>
            <a:chOff x="2024844" y="7113241"/>
            <a:chExt cx="1260140" cy="2016223"/>
          </a:xfrm>
          <a:effectLst/>
        </p:grpSpPr>
        <p:pic>
          <p:nvPicPr>
            <p:cNvPr id="46" name="그림 45">
              <a:extLst>
                <a:ext uri="{FF2B5EF4-FFF2-40B4-BE49-F238E27FC236}">
                  <a16:creationId xmlns:a16="http://schemas.microsoft.com/office/drawing/2014/main" xmlns="" id="{99970456-8D37-4FB1-9698-6EA97CBFED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310" b="26450"/>
            <a:stretch>
              <a:fillRect/>
            </a:stretch>
          </p:blipFill>
          <p:spPr>
            <a:xfrm>
              <a:off x="2024844" y="7113241"/>
              <a:ext cx="1260140" cy="2016223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</p:pic>
        <p:pic>
          <p:nvPicPr>
            <p:cNvPr id="49" name="그림 48">
              <a:extLst>
                <a:ext uri="{FF2B5EF4-FFF2-40B4-BE49-F238E27FC236}">
                  <a16:creationId xmlns:a16="http://schemas.microsoft.com/office/drawing/2014/main" xmlns="" id="{D3482908-5A29-48DB-B3F6-74C303C3B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296800" y="7384650"/>
              <a:ext cx="734187" cy="1128141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</p:pic>
      </p:grpSp>
      <p:sp>
        <p:nvSpPr>
          <p:cNvPr id="47" name="모서리가 둥근 직사각형 6"/>
          <p:cNvSpPr/>
          <p:nvPr/>
        </p:nvSpPr>
        <p:spPr>
          <a:xfrm>
            <a:off x="2804199" y="2419388"/>
            <a:ext cx="1860769" cy="621932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50" name="모서리가 둥근 직사각형 6"/>
          <p:cNvSpPr/>
          <p:nvPr/>
        </p:nvSpPr>
        <p:spPr>
          <a:xfrm>
            <a:off x="5058715" y="3306089"/>
            <a:ext cx="1860769" cy="446947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9" name="모서리가 둥근 직사각형 6"/>
          <p:cNvSpPr/>
          <p:nvPr/>
        </p:nvSpPr>
        <p:spPr>
          <a:xfrm>
            <a:off x="1581504" y="5749400"/>
            <a:ext cx="904785" cy="304411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5115876" y="3856426"/>
            <a:ext cx="1750564" cy="2844423"/>
            <a:chOff x="5357900" y="7176612"/>
            <a:chExt cx="1065151" cy="2050744"/>
          </a:xfrm>
          <a:effectLst/>
        </p:grpSpPr>
        <p:pic>
          <p:nvPicPr>
            <p:cNvPr id="52" name="Picture 3" descr="C:\Users\jwpark\Desktop\캡쳐\캡쳐\Screenshot_2016-03-29-13-36-15.png"/>
            <p:cNvPicPr>
              <a:picLocks noChangeAspect="1" noChangeArrowheads="1"/>
            </p:cNvPicPr>
            <p:nvPr/>
          </p:nvPicPr>
          <p:blipFill rotWithShape="1">
            <a:blip r:embed="rId8"/>
            <a:srcRect/>
            <a:stretch>
              <a:fillRect/>
            </a:stretch>
          </p:blipFill>
          <p:spPr>
            <a:xfrm>
              <a:off x="5357900" y="7176612"/>
              <a:ext cx="1065151" cy="205074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</p:pic>
        <p:pic>
          <p:nvPicPr>
            <p:cNvPr id="53" name="Picture 11" descr="C:\Users\Jaeun\Desktop\fsadfs.PNG"/>
            <p:cNvPicPr>
              <a:picLocks noChangeAspect="1" noChangeArrowheads="1"/>
            </p:cNvPicPr>
            <p:nvPr/>
          </p:nvPicPr>
          <p:blipFill rotWithShape="1">
            <a:blip r:embed="rId9"/>
            <a:srcRect/>
            <a:stretch>
              <a:fillRect/>
            </a:stretch>
          </p:blipFill>
          <p:spPr>
            <a:xfrm>
              <a:off x="5895726" y="7990071"/>
              <a:ext cx="310935" cy="254224"/>
            </a:xfrm>
            <a:prstGeom prst="rect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</p:pic>
      </p:grpSp>
      <p:grpSp>
        <p:nvGrpSpPr>
          <p:cNvPr id="54" name="그룹 53">
            <a:extLst>
              <a:ext uri="{FF2B5EF4-FFF2-40B4-BE49-F238E27FC236}">
                <a16:creationId xmlns:a16="http://schemas.microsoft.com/office/drawing/2014/main" xmlns="" id="{6444DA7B-E5BB-4F95-8EF0-7CD580E9727B}"/>
              </a:ext>
            </a:extLst>
          </p:cNvPr>
          <p:cNvGrpSpPr/>
          <p:nvPr/>
        </p:nvGrpSpPr>
        <p:grpSpPr>
          <a:xfrm>
            <a:off x="2902773" y="3851368"/>
            <a:ext cx="1712291" cy="2835186"/>
            <a:chOff x="2024844" y="7113241"/>
            <a:chExt cx="1260140" cy="2016223"/>
          </a:xfrm>
          <a:effectLst/>
        </p:grpSpPr>
        <p:pic>
          <p:nvPicPr>
            <p:cNvPr id="55" name="그림 54">
              <a:extLst>
                <a:ext uri="{FF2B5EF4-FFF2-40B4-BE49-F238E27FC236}">
                  <a16:creationId xmlns:a16="http://schemas.microsoft.com/office/drawing/2014/main" xmlns="" id="{99970456-8D37-4FB1-9698-6EA97CBFED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310" b="26450"/>
            <a:stretch>
              <a:fillRect/>
            </a:stretch>
          </p:blipFill>
          <p:spPr>
            <a:xfrm>
              <a:off x="2024844" y="7113241"/>
              <a:ext cx="1260140" cy="2016223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</p:pic>
        <p:pic>
          <p:nvPicPr>
            <p:cNvPr id="64" name="그림 63">
              <a:extLst>
                <a:ext uri="{FF2B5EF4-FFF2-40B4-BE49-F238E27FC236}">
                  <a16:creationId xmlns:a16="http://schemas.microsoft.com/office/drawing/2014/main" xmlns="" id="{D3482908-5A29-48DB-B3F6-74C303C3B9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296800" y="7384650"/>
              <a:ext cx="734187" cy="1128141"/>
            </a:xfrm>
            <a:prstGeom prst="rect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</p:pic>
      </p:grpSp>
      <p:sp>
        <p:nvSpPr>
          <p:cNvPr id="65" name="모서리가 둥근 직사각형 6"/>
          <p:cNvSpPr/>
          <p:nvPr/>
        </p:nvSpPr>
        <p:spPr>
          <a:xfrm>
            <a:off x="2855827" y="5760620"/>
            <a:ext cx="954156" cy="304411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171013" y="3127030"/>
            <a:ext cx="260652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※ 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모든 항목을 응답해야 제출 가능</a:t>
            </a:r>
            <a:endParaRPr lang="en-US" altLang="ko-KR" sz="1000" b="0" dirty="0" smtClean="0">
              <a:solidFill>
                <a:srgbClr val="00206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※ 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제출된 영상은 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‘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재도전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＇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을 통해 다시</a:t>
            </a:r>
            <a:endParaRPr lang="en-US" altLang="ko-KR" sz="1000" b="0" dirty="0" smtClean="0">
              <a:solidFill>
                <a:srgbClr val="00206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1000" b="0" dirty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녹화 및 제출이 가능</a:t>
            </a:r>
            <a:endParaRPr lang="en-US" altLang="ko-KR" sz="1000" b="0" dirty="0" smtClean="0">
              <a:solidFill>
                <a:srgbClr val="00206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149244" y="5636555"/>
            <a:ext cx="27702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※ 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제출된 영상은 사용자가 삭제할 수 없으며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,         </a:t>
            </a:r>
          </a:p>
          <a:p>
            <a:r>
              <a:rPr lang="en-US" altLang="ko-KR" sz="1000" b="0" dirty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  </a:t>
            </a:r>
            <a:r>
              <a:rPr lang="ko-KR" altLang="en-US" sz="10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삭제 희망 시 취업지원센터로 문의 </a:t>
            </a:r>
            <a:endParaRPr lang="ko-KR" altLang="en-US" sz="1000" b="0" dirty="0">
              <a:solidFill>
                <a:srgbClr val="002060"/>
              </a:solidFill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7171012" y="6345324"/>
            <a:ext cx="2748439" cy="4680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7221336" y="6466357"/>
            <a:ext cx="944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취업지원센터</a:t>
            </a:r>
            <a:endParaRPr lang="en-US" altLang="ko-KR" sz="100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184884" y="6389915"/>
            <a:ext cx="1729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T.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042) 630-9683, 9681</a:t>
            </a:r>
          </a:p>
          <a:p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M.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wsjob@wsi.ac.kr       </a:t>
            </a: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3" name="모서리가 둥근 직사각형 6"/>
          <p:cNvSpPr/>
          <p:nvPr/>
        </p:nvSpPr>
        <p:spPr>
          <a:xfrm>
            <a:off x="2191338" y="3969803"/>
            <a:ext cx="278297" cy="263217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cxnSp>
        <p:nvCxnSpPr>
          <p:cNvPr id="56" name="직선 연결선 55"/>
          <p:cNvCxnSpPr/>
          <p:nvPr/>
        </p:nvCxnSpPr>
        <p:spPr>
          <a:xfrm>
            <a:off x="0" y="620688"/>
            <a:ext cx="990424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0" y="-3594"/>
            <a:ext cx="71492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온라인 </a:t>
            </a:r>
            <a:r>
              <a:rPr lang="ko-KR" altLang="en-US" sz="1400" b="0" dirty="0" err="1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셀프</a:t>
            </a:r>
            <a:r>
              <a:rPr lang="ko-KR" altLang="en-US" sz="1400" b="0" dirty="0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면접 </a:t>
            </a:r>
            <a:r>
              <a:rPr lang="ko-KR" altLang="en-US" sz="1400" b="0" dirty="0" smtClean="0">
                <a:solidFill>
                  <a:schemeClr val="accent4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 </a:t>
            </a:r>
            <a:r>
              <a:rPr lang="ko-KR" altLang="en-US" sz="1400" b="0" dirty="0" err="1" smtClean="0">
                <a:solidFill>
                  <a:schemeClr val="accent4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메뉴얼</a:t>
            </a:r>
            <a:endParaRPr lang="en-US" altLang="ko-KR" sz="1400" b="0" dirty="0" smtClean="0">
              <a:solidFill>
                <a:schemeClr val="accent4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r>
              <a:rPr lang="ko-KR" altLang="en-US" b="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면접과제 진행 및 결과보기</a:t>
            </a:r>
            <a:endParaRPr lang="ko-KR" altLang="en-US" b="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24735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/>
          <a:srcRect b="29168"/>
          <a:stretch/>
        </p:blipFill>
        <p:spPr>
          <a:xfrm>
            <a:off x="4755755" y="3833019"/>
            <a:ext cx="1709413" cy="2623887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b="31433"/>
          <a:stretch/>
        </p:blipFill>
        <p:spPr>
          <a:xfrm>
            <a:off x="2714410" y="3833664"/>
            <a:ext cx="1712289" cy="2632693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41" name="직사각형 40"/>
          <p:cNvSpPr/>
          <p:nvPr/>
        </p:nvSpPr>
        <p:spPr>
          <a:xfrm>
            <a:off x="7149244" y="-3594"/>
            <a:ext cx="2754708" cy="686159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0" name="직선 연결선 39"/>
          <p:cNvCxnSpPr/>
          <p:nvPr/>
        </p:nvCxnSpPr>
        <p:spPr>
          <a:xfrm flipV="1">
            <a:off x="7156994" y="-3594"/>
            <a:ext cx="0" cy="685800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164745" y="1084091"/>
            <a:ext cx="2739497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면접질문에 대한 우수답변 확인가능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10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메인화면에서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“</a:t>
            </a:r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우수답변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”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클릭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답변 질문 선택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10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대분류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언어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→ 중분류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(</a:t>
            </a:r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주제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) </a:t>
            </a:r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→ 질문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동영상 재상 버튼 클릭을 통해 해당 질문의 우수 답변을 들을 수 있음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우수답변 영상을 참고하여 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“</a:t>
            </a:r>
            <a:r>
              <a:rPr lang="ko-KR" altLang="en-US" sz="100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따라하기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”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와 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“</a:t>
            </a:r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면접연습</a:t>
            </a:r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”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진행 가능</a:t>
            </a: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162767" y="793079"/>
            <a:ext cx="9877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>
                <a:latin typeface="HY중고딕" panose="02030600000101010101" pitchFamily="18" charset="-127"/>
                <a:ea typeface="HY중고딕" panose="02030600000101010101" pitchFamily="18" charset="-127"/>
              </a:rPr>
              <a:t>① </a:t>
            </a:r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우수답변</a:t>
            </a:r>
            <a:endParaRPr lang="en-US" altLang="ko-KR" sz="12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222304" y="3800866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② 유형별 면접연습</a:t>
            </a:r>
            <a:endParaRPr lang="en-US" altLang="ko-KR" sz="120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181650" y="4077865"/>
            <a:ext cx="2733795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 유형에 맞는 면접질문을 선택하여 면접연습 가능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ko-KR" altLang="en-US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면접유형 → 면접분야 → 면접질문</a:t>
            </a:r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endParaRPr lang="en-US" altLang="ko-KR" sz="10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  <a:p>
            <a:r>
              <a:rPr lang="en-US" altLang="ko-KR" sz="800" b="0" dirty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※ </a:t>
            </a:r>
            <a:r>
              <a:rPr lang="en-US" altLang="ko-KR" sz="800" b="0" dirty="0" smtClean="0">
                <a:solidFill>
                  <a:srgbClr val="002060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인성면접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역량면접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전공면접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직무면접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</a:p>
          <a:p>
            <a:r>
              <a:rPr lang="en-US" altLang="ko-KR" sz="8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승무원면접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경찰면접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err="1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부사관면접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임용고시면접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</a:t>
            </a:r>
          </a:p>
          <a:p>
            <a:r>
              <a:rPr lang="en-US" altLang="ko-KR" sz="8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유치원 임용면접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PT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토론면접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창업발표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</a:p>
          <a:p>
            <a:r>
              <a:rPr lang="en-US" altLang="ko-KR" sz="800" b="0" dirty="0">
                <a:latin typeface="HY중고딕" panose="02030600000101010101" pitchFamily="18" charset="-127"/>
                <a:ea typeface="HY중고딕" panose="02030600000101010101" pitchFamily="18" charset="-127"/>
              </a:rPr>
              <a:t> 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    AI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채용면접</a:t>
            </a:r>
            <a:r>
              <a:rPr lang="en-US" altLang="ko-KR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, </a:t>
            </a:r>
            <a:r>
              <a:rPr lang="ko-KR" altLang="en-US" sz="8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공무원면접 </a:t>
            </a:r>
            <a:endParaRPr lang="en-US" altLang="ko-KR" sz="600" b="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63" name="Rectangle 2"/>
          <p:cNvSpPr txBox="1">
            <a:spLocks/>
          </p:cNvSpPr>
          <p:nvPr/>
        </p:nvSpPr>
        <p:spPr bwMode="auto">
          <a:xfrm>
            <a:off x="7149244" y="0"/>
            <a:ext cx="2754998" cy="5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200" b="1" kern="1200">
                <a:solidFill>
                  <a:srgbClr val="043A2A"/>
                </a:solidFill>
                <a:latin typeface="+mj-ea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b="1">
                <a:solidFill>
                  <a:srgbClr val="043A2A"/>
                </a:solidFill>
                <a:latin typeface="돋움" pitchFamily="50" charset="-127"/>
                <a:ea typeface="돋움" pitchFamily="50" charset="-127"/>
              </a:defRPr>
            </a:lvl9pPr>
          </a:lstStyle>
          <a:p>
            <a:pPr algn="ctr" eaLnBrk="1" latinLnBrk="0" hangingPunct="1">
              <a:defRPr/>
            </a:pPr>
            <a:r>
              <a:rPr lang="ko-KR" altLang="en-US" sz="1600" dirty="0">
                <a:solidFill>
                  <a:schemeClr val="tx1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설명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171012" y="6345324"/>
            <a:ext cx="2748439" cy="46805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TextBox 67"/>
          <p:cNvSpPr txBox="1"/>
          <p:nvPr/>
        </p:nvSpPr>
        <p:spPr>
          <a:xfrm>
            <a:off x="7221336" y="6466357"/>
            <a:ext cx="94448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취업지원센터</a:t>
            </a:r>
            <a:endParaRPr lang="en-US" altLang="ko-KR" sz="1000" dirty="0" smtClean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8184884" y="6389915"/>
            <a:ext cx="17299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T.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042) 630-9683, 9681</a:t>
            </a:r>
          </a:p>
          <a:p>
            <a:r>
              <a:rPr lang="en-US" altLang="ko-KR" sz="100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M. </a:t>
            </a:r>
            <a:r>
              <a:rPr lang="en-US" altLang="ko-KR" sz="1000" b="0" dirty="0" smtClean="0">
                <a:latin typeface="HY중고딕" panose="02030600000101010101" pitchFamily="18" charset="-127"/>
                <a:ea typeface="HY중고딕" panose="02030600000101010101" pitchFamily="18" charset="-127"/>
              </a:rPr>
              <a:t>wsjob@wsi.ac.kr       </a:t>
            </a:r>
            <a:endParaRPr lang="en-US" altLang="ko-KR" sz="1000" b="0" dirty="0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cxnSp>
        <p:nvCxnSpPr>
          <p:cNvPr id="56" name="직선 연결선 55"/>
          <p:cNvCxnSpPr/>
          <p:nvPr/>
        </p:nvCxnSpPr>
        <p:spPr>
          <a:xfrm>
            <a:off x="0" y="640801"/>
            <a:ext cx="990424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0" y="-3594"/>
            <a:ext cx="714924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0" dirty="0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온라인 </a:t>
            </a:r>
            <a:r>
              <a:rPr lang="ko-KR" altLang="en-US" sz="1400" b="0" dirty="0" err="1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셀프</a:t>
            </a:r>
            <a:r>
              <a:rPr lang="ko-KR" altLang="en-US" sz="1400" b="0" dirty="0" smtClean="0">
                <a:solidFill>
                  <a:schemeClr val="tx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면접 </a:t>
            </a:r>
            <a:r>
              <a:rPr lang="ko-KR" altLang="en-US" sz="1400" b="0" dirty="0" smtClean="0">
                <a:solidFill>
                  <a:schemeClr val="accent4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 매뉴얼</a:t>
            </a:r>
            <a:endParaRPr lang="en-US" altLang="ko-KR" sz="1400" b="0" dirty="0" smtClean="0">
              <a:solidFill>
                <a:schemeClr val="accent4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r>
              <a:rPr lang="ko-KR" altLang="en-US" b="0" dirty="0" smtClean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우수답변 사례 및 유형별 면접연습</a:t>
            </a:r>
            <a:endParaRPr lang="ko-KR" altLang="en-US" b="0" dirty="0"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69" name="Picture 5" descr="C:\Users\Jaeun\Desktop\인재\Screenshot_20170327-222528.png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01579" y="795662"/>
            <a:ext cx="1683775" cy="263333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70" name="모서리가 둥근 직사각형 6"/>
          <p:cNvSpPr/>
          <p:nvPr/>
        </p:nvSpPr>
        <p:spPr>
          <a:xfrm>
            <a:off x="702252" y="1808820"/>
            <a:ext cx="576306" cy="272560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6"/>
          <a:srcRect b="31667"/>
          <a:stretch/>
        </p:blipFill>
        <p:spPr>
          <a:xfrm>
            <a:off x="2742924" y="795662"/>
            <a:ext cx="1683775" cy="2633338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7"/>
          <a:srcRect b="27068"/>
          <a:stretch/>
        </p:blipFill>
        <p:spPr>
          <a:xfrm>
            <a:off x="4781392" y="800825"/>
            <a:ext cx="1683776" cy="2628175"/>
          </a:xfrm>
          <a:prstGeom prst="rect">
            <a:avLst/>
          </a:prstGeom>
          <a:ln>
            <a:solidFill>
              <a:schemeClr val="bg1">
                <a:lumMod val="85000"/>
              </a:schemeClr>
            </a:solidFill>
          </a:ln>
        </p:spPr>
      </p:pic>
      <p:sp>
        <p:nvSpPr>
          <p:cNvPr id="71" name="오른쪽 화살표 7"/>
          <p:cNvSpPr/>
          <p:nvPr/>
        </p:nvSpPr>
        <p:spPr>
          <a:xfrm>
            <a:off x="2480219" y="2189481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72" name="오른쪽 화살표 7"/>
          <p:cNvSpPr/>
          <p:nvPr/>
        </p:nvSpPr>
        <p:spPr>
          <a:xfrm>
            <a:off x="4532204" y="2189480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73" name="모서리가 둥근 직사각형 6"/>
          <p:cNvSpPr/>
          <p:nvPr/>
        </p:nvSpPr>
        <p:spPr>
          <a:xfrm>
            <a:off x="2695758" y="2456892"/>
            <a:ext cx="576306" cy="260912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74" name="모서리가 둥근 직사각형 6"/>
          <p:cNvSpPr/>
          <p:nvPr/>
        </p:nvSpPr>
        <p:spPr>
          <a:xfrm>
            <a:off x="3446120" y="1124744"/>
            <a:ext cx="820770" cy="218554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75" name="모서리가 둥근 직사각형 6"/>
          <p:cNvSpPr/>
          <p:nvPr/>
        </p:nvSpPr>
        <p:spPr>
          <a:xfrm>
            <a:off x="4908368" y="980824"/>
            <a:ext cx="1447526" cy="1140886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76" name="TextBox 29"/>
          <p:cNvSpPr txBox="1"/>
          <p:nvPr/>
        </p:nvSpPr>
        <p:spPr>
          <a:xfrm>
            <a:off x="87178" y="709536"/>
            <a:ext cx="545342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2800" dirty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❶</a:t>
            </a:r>
          </a:p>
        </p:txBody>
      </p:sp>
      <p:pic>
        <p:nvPicPr>
          <p:cNvPr id="79" name="Picture 5" descr="C:\Users\Jaeun\Desktop\인재\Screenshot_20170327-222528.png"/>
          <p:cNvPicPr>
            <a:picLocks noChangeAspect="1" noChangeArrowheads="1"/>
          </p:cNvPicPr>
          <p:nvPr/>
        </p:nvPicPr>
        <p:blipFill rotWithShape="1">
          <a:blip r:embed="rId5"/>
          <a:srcRect/>
          <a:stretch>
            <a:fillRect/>
          </a:stretch>
        </p:blipFill>
        <p:spPr>
          <a:xfrm>
            <a:off x="701579" y="3833019"/>
            <a:ext cx="1683775" cy="263333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  <a:effectLst/>
        </p:spPr>
      </p:pic>
      <p:sp>
        <p:nvSpPr>
          <p:cNvPr id="80" name="모서리가 둥근 직사각형 6"/>
          <p:cNvSpPr/>
          <p:nvPr/>
        </p:nvSpPr>
        <p:spPr>
          <a:xfrm>
            <a:off x="641780" y="4077865"/>
            <a:ext cx="1016833" cy="277000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1" name="오른쪽 화살표 7"/>
          <p:cNvSpPr/>
          <p:nvPr/>
        </p:nvSpPr>
        <p:spPr>
          <a:xfrm>
            <a:off x="2483490" y="5046818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2" name="TextBox 30"/>
          <p:cNvSpPr txBox="1"/>
          <p:nvPr/>
        </p:nvSpPr>
        <p:spPr>
          <a:xfrm>
            <a:off x="45753" y="3800866"/>
            <a:ext cx="570990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000" dirty="0">
                <a:solidFill>
                  <a:schemeClr val="tx2"/>
                </a:solidFill>
                <a:latin typeface="HY중고딕" panose="02030600000101010101" pitchFamily="18" charset="-127"/>
                <a:ea typeface="HY중고딕" panose="02030600000101010101" pitchFamily="18" charset="-127"/>
              </a:rPr>
              <a:t>❷</a:t>
            </a:r>
          </a:p>
        </p:txBody>
      </p:sp>
      <p:sp>
        <p:nvSpPr>
          <p:cNvPr id="83" name="모서리가 둥근 직사각형 6"/>
          <p:cNvSpPr/>
          <p:nvPr/>
        </p:nvSpPr>
        <p:spPr>
          <a:xfrm>
            <a:off x="2689755" y="4949023"/>
            <a:ext cx="679069" cy="282413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84" name="모서리가 둥근 직사각형 6"/>
          <p:cNvSpPr/>
          <p:nvPr/>
        </p:nvSpPr>
        <p:spPr>
          <a:xfrm>
            <a:off x="4783345" y="4354864"/>
            <a:ext cx="781724" cy="2102042"/>
          </a:xfrm>
          <a:prstGeom prst="roundRect">
            <a:avLst>
              <a:gd name="adj" fmla="val 8962"/>
            </a:avLst>
          </a:prstGeom>
          <a:noFill/>
          <a:ln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  <p:sp>
        <p:nvSpPr>
          <p:cNvPr id="34" name="오른쪽 화살표 7"/>
          <p:cNvSpPr/>
          <p:nvPr/>
        </p:nvSpPr>
        <p:spPr>
          <a:xfrm>
            <a:off x="4505837" y="5050242"/>
            <a:ext cx="146634" cy="205739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latin typeface="HY중고딕" panose="02030600000101010101" pitchFamily="18" charset="-127"/>
              <a:ea typeface="HY중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839647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PMingLiU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421</Words>
  <Application>Microsoft Office PowerPoint</Application>
  <PresentationFormat>A4 용지(210x297mm)</PresentationFormat>
  <Paragraphs>95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2" baseType="lpstr">
      <vt:lpstr>HY중고딕</vt:lpstr>
      <vt:lpstr>굴림</vt:lpstr>
      <vt:lpstr>돋움</vt:lpstr>
      <vt:lpstr>맑은 고딕</vt:lpstr>
      <vt:lpstr>휴먼둥근헤드라인</vt:lpstr>
      <vt:lpstr>Arial</vt:lpstr>
      <vt:lpstr>Calibri</vt:lpstr>
      <vt:lpstr>Wingdings</vt:lpstr>
      <vt:lpstr>Office Theme</vt:lpstr>
      <vt:lpstr>PowerPoint 프레젠테이션</vt:lpstr>
      <vt:lpstr>PowerPoint 프레젠테이션</vt:lpstr>
      <vt:lpstr>PowerPoint 프레젠테이션</vt:lpstr>
    </vt:vector>
  </TitlesOfParts>
  <Manager/>
  <Company>(주)인핸스유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셀프뷰 이용안내</dc:title>
  <dc:creator>Jaeun Noh</dc:creator>
  <cp:lastModifiedBy>user</cp:lastModifiedBy>
  <cp:revision>7894</cp:revision>
  <cp:lastPrinted>2020-08-13T00:47:59Z</cp:lastPrinted>
  <dcterms:created xsi:type="dcterms:W3CDTF">2008-11-04T03:50:56Z</dcterms:created>
  <dcterms:modified xsi:type="dcterms:W3CDTF">2020-08-20T02:36:10Z</dcterms:modified>
  <cp:version>0906.0100.01</cp:version>
</cp:coreProperties>
</file>